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3-1.png>
</file>

<file path=ppt/media/image-4-1.png>
</file>

<file path=ppt/media/image-5-1.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We've identified several key recommendations to help drive better business performance.
• First, we suggest implementing more customer-centric marketing strategies, like tailored campaigns and loyalty programs. This will help us better engage and retain our most valuable customers.
• On the product management side, we recommend making inventory adjustments and running targeted promotions for our best and worst-selling items. This will optimize our product mix and sales.
• For our store network, we suggest using geographical sales data to guide decisions around store expansions or closures. This will ensure we have the right store footprint in the right locations.
• Finally, we propose adjusting international pricing based on currency exchange rate analysis. This will help us maintain profitability as exchange rates fluctuate.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107162"/>
            <a:ext cx="7415927" cy="3006090"/>
          </a:xfrm>
          <a:prstGeom prst="rect">
            <a:avLst/>
          </a:prstGeom>
          <a:noFill/>
          <a:ln/>
        </p:spPr>
        <p:txBody>
          <a:bodyPr wrap="square" lIns="0" tIns="0" rIns="0" bIns="0" rtlCol="0" anchor="t"/>
          <a:lstStyle/>
          <a:p>
            <a:pPr indent="0" marL="0">
              <a:lnSpc>
                <a:spcPts val="7850"/>
              </a:lnSpc>
              <a:buNone/>
            </a:pPr>
            <a:r>
              <a:rPr lang="en-US" sz="6300" spc="-126" kern="0" dirty="0">
                <a:solidFill>
                  <a:srgbClr val="D73AD7"/>
                </a:solidFill>
                <a:latin typeface="Source Serif Pro" pitchFamily="34" charset="0"/>
                <a:ea typeface="Source Serif Pro" pitchFamily="34" charset="-122"/>
                <a:cs typeface="Source Serif Pro" pitchFamily="34" charset="-120"/>
              </a:rPr>
              <a:t>Exploratory Data Analysis for Global Electronics</a:t>
            </a:r>
            <a:endParaRPr lang="en-US" sz="6300" dirty="0"/>
          </a:p>
        </p:txBody>
      </p:sp>
      <p:sp>
        <p:nvSpPr>
          <p:cNvPr id="4" name="Text 1"/>
          <p:cNvSpPr/>
          <p:nvPr/>
        </p:nvSpPr>
        <p:spPr>
          <a:xfrm>
            <a:off x="6350437" y="4483537"/>
            <a:ext cx="74159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5" name="Text 2"/>
          <p:cNvSpPr/>
          <p:nvPr/>
        </p:nvSpPr>
        <p:spPr>
          <a:xfrm>
            <a:off x="6350437" y="5248870"/>
            <a:ext cx="3776067" cy="435531"/>
          </a:xfrm>
          <a:prstGeom prst="rect">
            <a:avLst/>
          </a:prstGeom>
          <a:noFill/>
          <a:ln/>
        </p:spPr>
        <p:txBody>
          <a:bodyPr wrap="none" lIns="0" tIns="0" rIns="0" bIns="0" rtlCol="0" anchor="t"/>
          <a:lstStyle/>
          <a:p>
            <a:pPr indent="0" marL="0">
              <a:lnSpc>
                <a:spcPts val="3400"/>
              </a:lnSpc>
              <a:buNone/>
            </a:pPr>
            <a:r>
              <a:rPr lang="en-US" sz="2700" b="1" spc="-55" kern="0" dirty="0">
                <a:solidFill>
                  <a:srgbClr val="D73AD7"/>
                </a:solidFill>
                <a:latin typeface="Source Serif Pro" pitchFamily="34" charset="0"/>
                <a:ea typeface="Source Serif Pro" pitchFamily="34" charset="-122"/>
                <a:cs typeface="Source Serif Pro" pitchFamily="34" charset="-120"/>
              </a:rPr>
              <a:t>                                                  By</a:t>
            </a:r>
            <a:endParaRPr lang="en-US" sz="2700" dirty="0"/>
          </a:p>
        </p:txBody>
      </p:sp>
      <p:sp>
        <p:nvSpPr>
          <p:cNvPr id="6" name="Text 3"/>
          <p:cNvSpPr/>
          <p:nvPr/>
        </p:nvSpPr>
        <p:spPr>
          <a:xfrm>
            <a:off x="6350437" y="6054685"/>
            <a:ext cx="7415927" cy="395049"/>
          </a:xfrm>
          <a:prstGeom prst="rect">
            <a:avLst/>
          </a:prstGeom>
          <a:noFill/>
          <a:ln/>
        </p:spPr>
        <p:txBody>
          <a:bodyPr wrap="none" lIns="0" tIns="0" rIns="0" bIns="0" rtlCol="0" anchor="t"/>
          <a:lstStyle/>
          <a:p>
            <a:pPr indent="0" marL="0">
              <a:lnSpc>
                <a:spcPts val="3100"/>
              </a:lnSpc>
              <a:buNone/>
            </a:pPr>
            <a:r>
              <a:rPr lang="en-US" sz="1900" b="1" spc="-39" kern="0" dirty="0">
                <a:solidFill>
                  <a:srgbClr val="5E208E"/>
                </a:solidFill>
                <a:latin typeface="Source Sans Pro" pitchFamily="34" charset="0"/>
                <a:ea typeface="Source Sans Pro" pitchFamily="34" charset="-122"/>
                <a:cs typeface="Source Sans Pro" pitchFamily="34" charset="-120"/>
              </a:rPr>
              <a:t>                                                                                  Siva Nanthini M</a:t>
            </a:r>
            <a:endParaRPr lang="en-US" sz="1900" dirty="0"/>
          </a:p>
        </p:txBody>
      </p:sp>
      <p:sp>
        <p:nvSpPr>
          <p:cNvPr id="7" name="Text 4"/>
          <p:cNvSpPr/>
          <p:nvPr/>
        </p:nvSpPr>
        <p:spPr>
          <a:xfrm>
            <a:off x="6350437" y="6727388"/>
            <a:ext cx="7415927" cy="395049"/>
          </a:xfrm>
          <a:prstGeom prst="rect">
            <a:avLst/>
          </a:prstGeom>
          <a:noFill/>
          <a:ln/>
        </p:spPr>
        <p:txBody>
          <a:bodyPr wrap="none" lIns="0" tIns="0" rIns="0" bIns="0" rtlCol="0" anchor="t"/>
          <a:lstStyle/>
          <a:p>
            <a:pPr indent="0" marL="0">
              <a:lnSpc>
                <a:spcPts val="3100"/>
              </a:lnSpc>
              <a:buNone/>
            </a:pPr>
            <a:r>
              <a:rPr lang="en-US" sz="1900" b="1" spc="-39" kern="0" dirty="0">
                <a:solidFill>
                  <a:srgbClr val="5E208E"/>
                </a:solidFill>
                <a:latin typeface="Source Sans Pro" pitchFamily="34" charset="0"/>
                <a:ea typeface="Source Sans Pro" pitchFamily="34" charset="-122"/>
                <a:cs typeface="Source Sans Pro" pitchFamily="34" charset="-120"/>
              </a:rPr>
              <a:t>                                                                                     </a:t>
            </a:r>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a:t>
            </a:r>
            <a:pPr indent="0" marL="0">
              <a:lnSpc>
                <a:spcPts val="3100"/>
              </a:lnSpc>
              <a:buNone/>
            </a:pPr>
            <a:r>
              <a:rPr lang="en-US" sz="1900" b="1" spc="-39" kern="0" dirty="0">
                <a:solidFill>
                  <a:srgbClr val="5E208E"/>
                </a:solidFill>
                <a:latin typeface="Source Sans Pro" pitchFamily="34" charset="0"/>
                <a:ea typeface="Source Sans Pro" pitchFamily="34" charset="-122"/>
                <a:cs typeface="Source Sans Pro" pitchFamily="34" charset="-120"/>
              </a:rPr>
              <a:t>6-09-2004</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22802" y="579239"/>
            <a:ext cx="4950857" cy="618768"/>
          </a:xfrm>
          <a:prstGeom prst="rect">
            <a:avLst/>
          </a:prstGeom>
          <a:noFill/>
          <a:ln/>
        </p:spPr>
        <p:txBody>
          <a:bodyPr wrap="none" lIns="0" tIns="0" rIns="0" bIns="0" rtlCol="0" anchor="t"/>
          <a:lstStyle/>
          <a:p>
            <a:pPr indent="0" marL="0">
              <a:lnSpc>
                <a:spcPts val="4850"/>
              </a:lnSpc>
              <a:buNone/>
            </a:pPr>
            <a:r>
              <a:rPr lang="en-US" sz="3850" spc="-78" kern="0" dirty="0">
                <a:solidFill>
                  <a:srgbClr val="D73AD7"/>
                </a:solidFill>
                <a:latin typeface="Source Serif Pro" pitchFamily="34" charset="0"/>
                <a:ea typeface="Source Serif Pro" pitchFamily="34" charset="-122"/>
                <a:cs typeface="Source Serif Pro" pitchFamily="34" charset="-120"/>
              </a:rPr>
              <a:t>Recommendations</a:t>
            </a:r>
            <a:endParaRPr lang="en-US" sz="3850" dirty="0"/>
          </a:p>
        </p:txBody>
      </p:sp>
      <p:sp>
        <p:nvSpPr>
          <p:cNvPr id="4" name="Shape 1"/>
          <p:cNvSpPr/>
          <p:nvPr/>
        </p:nvSpPr>
        <p:spPr>
          <a:xfrm>
            <a:off x="6222802" y="1513522"/>
            <a:ext cx="7671197" cy="1544717"/>
          </a:xfrm>
          <a:prstGeom prst="roundRect">
            <a:avLst>
              <a:gd name="adj" fmla="val 5721"/>
            </a:avLst>
          </a:prstGeom>
          <a:solidFill>
            <a:srgbClr val="F4D4F7"/>
          </a:solidFill>
          <a:ln w="7620">
            <a:solidFill>
              <a:srgbClr val="DABADD"/>
            </a:solidFill>
            <a:prstDash val="solid"/>
          </a:ln>
        </p:spPr>
      </p:sp>
      <p:sp>
        <p:nvSpPr>
          <p:cNvPr id="5" name="Text 2"/>
          <p:cNvSpPr/>
          <p:nvPr/>
        </p:nvSpPr>
        <p:spPr>
          <a:xfrm>
            <a:off x="6440805" y="1731526"/>
            <a:ext cx="3019187"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Customer-Centric Strategies</a:t>
            </a:r>
            <a:endParaRPr lang="en-US" sz="1900" dirty="0"/>
          </a:p>
        </p:txBody>
      </p:sp>
      <p:sp>
        <p:nvSpPr>
          <p:cNvPr id="6" name="Text 3"/>
          <p:cNvSpPr/>
          <p:nvPr/>
        </p:nvSpPr>
        <p:spPr>
          <a:xfrm>
            <a:off x="6440805" y="2167057"/>
            <a:ext cx="7235190" cy="673179"/>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 Create special marketing offers and loyalty programs based on different customer groups.</a:t>
            </a:r>
            <a:endParaRPr lang="en-US" sz="1650" dirty="0"/>
          </a:p>
        </p:txBody>
      </p:sp>
      <p:sp>
        <p:nvSpPr>
          <p:cNvPr id="7" name="Shape 4"/>
          <p:cNvSpPr/>
          <p:nvPr/>
        </p:nvSpPr>
        <p:spPr>
          <a:xfrm>
            <a:off x="6222802" y="3268623"/>
            <a:ext cx="7671197" cy="1544717"/>
          </a:xfrm>
          <a:prstGeom prst="roundRect">
            <a:avLst>
              <a:gd name="adj" fmla="val 5721"/>
            </a:avLst>
          </a:prstGeom>
          <a:solidFill>
            <a:srgbClr val="F4D4F7"/>
          </a:solidFill>
          <a:ln w="7620">
            <a:solidFill>
              <a:srgbClr val="DABADD"/>
            </a:solidFill>
            <a:prstDash val="solid"/>
          </a:ln>
        </p:spPr>
      </p:sp>
      <p:sp>
        <p:nvSpPr>
          <p:cNvPr id="8" name="Text 5"/>
          <p:cNvSpPr/>
          <p:nvPr/>
        </p:nvSpPr>
        <p:spPr>
          <a:xfrm>
            <a:off x="6440805" y="3486626"/>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Product Management</a:t>
            </a:r>
            <a:endParaRPr lang="en-US" sz="1900" dirty="0"/>
          </a:p>
        </p:txBody>
      </p:sp>
      <p:sp>
        <p:nvSpPr>
          <p:cNvPr id="9" name="Text 6"/>
          <p:cNvSpPr/>
          <p:nvPr/>
        </p:nvSpPr>
        <p:spPr>
          <a:xfrm>
            <a:off x="6440805" y="3922157"/>
            <a:ext cx="7235190" cy="673179"/>
          </a:xfrm>
          <a:prstGeom prst="rect">
            <a:avLst/>
          </a:prstGeom>
          <a:noFill/>
          <a:ln/>
        </p:spPr>
        <p:txBody>
          <a:bodyPr wrap="squar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Suggest changes in stock levels and sales promotions for the best and worst-selling products.</a:t>
            </a:r>
            <a:endParaRPr lang="en-US" sz="1650" dirty="0"/>
          </a:p>
        </p:txBody>
      </p:sp>
      <p:sp>
        <p:nvSpPr>
          <p:cNvPr id="10" name="Shape 7"/>
          <p:cNvSpPr/>
          <p:nvPr/>
        </p:nvSpPr>
        <p:spPr>
          <a:xfrm>
            <a:off x="6222802" y="5023723"/>
            <a:ext cx="7671197" cy="1208127"/>
          </a:xfrm>
          <a:prstGeom prst="roundRect">
            <a:avLst>
              <a:gd name="adj" fmla="val 7315"/>
            </a:avLst>
          </a:prstGeom>
          <a:solidFill>
            <a:srgbClr val="F4D4F7"/>
          </a:solidFill>
          <a:ln w="7620">
            <a:solidFill>
              <a:srgbClr val="DABADD"/>
            </a:solidFill>
            <a:prstDash val="solid"/>
          </a:ln>
        </p:spPr>
      </p:sp>
      <p:sp>
        <p:nvSpPr>
          <p:cNvPr id="11" name="Text 8"/>
          <p:cNvSpPr/>
          <p:nvPr/>
        </p:nvSpPr>
        <p:spPr>
          <a:xfrm>
            <a:off x="6440805" y="5241727"/>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Store Improvement</a:t>
            </a:r>
            <a:endParaRPr lang="en-US" sz="1900" dirty="0"/>
          </a:p>
        </p:txBody>
      </p:sp>
      <p:sp>
        <p:nvSpPr>
          <p:cNvPr id="12" name="Text 9"/>
          <p:cNvSpPr/>
          <p:nvPr/>
        </p:nvSpPr>
        <p:spPr>
          <a:xfrm>
            <a:off x="6440805" y="5677257"/>
            <a:ext cx="7235190" cy="336590"/>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Recommend opening or closing stores based on where sales are strongest or weakest.</a:t>
            </a:r>
            <a:endParaRPr lang="en-US" sz="1650" dirty="0"/>
          </a:p>
        </p:txBody>
      </p:sp>
      <p:sp>
        <p:nvSpPr>
          <p:cNvPr id="13" name="Shape 10"/>
          <p:cNvSpPr/>
          <p:nvPr/>
        </p:nvSpPr>
        <p:spPr>
          <a:xfrm>
            <a:off x="6222802" y="6442234"/>
            <a:ext cx="7671197" cy="1208127"/>
          </a:xfrm>
          <a:prstGeom prst="roundRect">
            <a:avLst>
              <a:gd name="adj" fmla="val 7315"/>
            </a:avLst>
          </a:prstGeom>
          <a:solidFill>
            <a:srgbClr val="F4D4F7"/>
          </a:solidFill>
          <a:ln w="7620">
            <a:solidFill>
              <a:srgbClr val="DABADD"/>
            </a:solidFill>
            <a:prstDash val="solid"/>
          </a:ln>
        </p:spPr>
      </p:sp>
      <p:sp>
        <p:nvSpPr>
          <p:cNvPr id="14" name="Text 11"/>
          <p:cNvSpPr/>
          <p:nvPr/>
        </p:nvSpPr>
        <p:spPr>
          <a:xfrm>
            <a:off x="6440805" y="6660237"/>
            <a:ext cx="2475428" cy="309324"/>
          </a:xfrm>
          <a:prstGeom prst="rect">
            <a:avLst/>
          </a:prstGeom>
          <a:noFill/>
          <a:ln/>
        </p:spPr>
        <p:txBody>
          <a:bodyPr wrap="none" lIns="0" tIns="0" rIns="0" bIns="0" rtlCol="0" anchor="t"/>
          <a:lstStyle/>
          <a:p>
            <a:pPr indent="0" marL="0">
              <a:lnSpc>
                <a:spcPts val="2400"/>
              </a:lnSpc>
              <a:buNone/>
            </a:pPr>
            <a:r>
              <a:rPr lang="en-US" sz="1900" spc="-39" kern="0" dirty="0">
                <a:solidFill>
                  <a:srgbClr val="272525"/>
                </a:solidFill>
                <a:latin typeface="Source Serif Pro" pitchFamily="34" charset="0"/>
                <a:ea typeface="Source Serif Pro" pitchFamily="34" charset="-122"/>
                <a:cs typeface="Source Serif Pro" pitchFamily="34" charset="-120"/>
              </a:rPr>
              <a:t>Pricing Strategy</a:t>
            </a:r>
            <a:endParaRPr lang="en-US" sz="1900" dirty="0"/>
          </a:p>
        </p:txBody>
      </p:sp>
      <p:sp>
        <p:nvSpPr>
          <p:cNvPr id="15" name="Text 12"/>
          <p:cNvSpPr/>
          <p:nvPr/>
        </p:nvSpPr>
        <p:spPr>
          <a:xfrm>
            <a:off x="6440805" y="7095768"/>
            <a:ext cx="7235190" cy="336590"/>
          </a:xfrm>
          <a:prstGeom prst="rect">
            <a:avLst/>
          </a:prstGeom>
          <a:noFill/>
          <a:ln/>
        </p:spPr>
        <p:txBody>
          <a:bodyPr wrap="none" lIns="0" tIns="0" rIns="0" bIns="0" rtlCol="0" anchor="t"/>
          <a:lstStyle/>
          <a:p>
            <a:pPr indent="0" marL="0">
              <a:lnSpc>
                <a:spcPts val="2650"/>
              </a:lnSpc>
              <a:buNone/>
            </a:pPr>
            <a:r>
              <a:rPr lang="en-US" sz="1650" spc="-33" kern="0" dirty="0">
                <a:solidFill>
                  <a:srgbClr val="272525"/>
                </a:solidFill>
                <a:latin typeface="Source Sans Pro" pitchFamily="34" charset="0"/>
                <a:ea typeface="Source Sans Pro" pitchFamily="34" charset="-122"/>
                <a:cs typeface="Source Sans Pro" pitchFamily="34" charset="-120"/>
              </a:rPr>
              <a:t>Adjustments to international pricing based on currency impact analysis.</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968693" y="3307318"/>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Thank You</a:t>
            </a:r>
            <a:endParaRPr lang="en-US" sz="4550" dirty="0"/>
          </a:p>
        </p:txBody>
      </p:sp>
      <p:sp>
        <p:nvSpPr>
          <p:cNvPr id="3" name="Text 1"/>
          <p:cNvSpPr/>
          <p:nvPr/>
        </p:nvSpPr>
        <p:spPr>
          <a:xfrm>
            <a:off x="968693" y="4527113"/>
            <a:ext cx="12692896"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68693" y="1654373"/>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Agenda</a:t>
            </a:r>
            <a:endParaRPr lang="en-US" sz="4550" dirty="0"/>
          </a:p>
        </p:txBody>
      </p:sp>
      <p:sp>
        <p:nvSpPr>
          <p:cNvPr id="3" name="Shape 1"/>
          <p:cNvSpPr/>
          <p:nvPr/>
        </p:nvSpPr>
        <p:spPr>
          <a:xfrm>
            <a:off x="968693" y="3151823"/>
            <a:ext cx="431959" cy="431959"/>
          </a:xfrm>
          <a:prstGeom prst="roundRect">
            <a:avLst>
              <a:gd name="adj" fmla="val 24005"/>
            </a:avLst>
          </a:prstGeom>
          <a:solidFill>
            <a:srgbClr val="F4D4F7"/>
          </a:solidFill>
          <a:ln w="15240">
            <a:solidFill>
              <a:srgbClr val="DABADD"/>
            </a:solidFill>
            <a:prstDash val="solid"/>
          </a:ln>
        </p:spPr>
      </p:sp>
      <p:sp>
        <p:nvSpPr>
          <p:cNvPr id="4" name="Text 2"/>
          <p:cNvSpPr/>
          <p:nvPr/>
        </p:nvSpPr>
        <p:spPr>
          <a:xfrm>
            <a:off x="1647468" y="315182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Introduction</a:t>
            </a:r>
            <a:endParaRPr lang="en-US" sz="2250" dirty="0"/>
          </a:p>
        </p:txBody>
      </p:sp>
      <p:sp>
        <p:nvSpPr>
          <p:cNvPr id="5" name="Text 3"/>
          <p:cNvSpPr/>
          <p:nvPr/>
        </p:nvSpPr>
        <p:spPr>
          <a:xfrm>
            <a:off x="1647468" y="3663077"/>
            <a:ext cx="3387685"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6" name="Shape 4"/>
          <p:cNvSpPr/>
          <p:nvPr/>
        </p:nvSpPr>
        <p:spPr>
          <a:xfrm>
            <a:off x="5281970" y="3151823"/>
            <a:ext cx="431959" cy="431959"/>
          </a:xfrm>
          <a:prstGeom prst="roundRect">
            <a:avLst>
              <a:gd name="adj" fmla="val 24005"/>
            </a:avLst>
          </a:prstGeom>
          <a:solidFill>
            <a:srgbClr val="F4D4F7"/>
          </a:solidFill>
          <a:ln w="15240">
            <a:solidFill>
              <a:srgbClr val="DABADD"/>
            </a:solidFill>
            <a:prstDash val="solid"/>
          </a:ln>
        </p:spPr>
      </p:sp>
      <p:sp>
        <p:nvSpPr>
          <p:cNvPr id="7" name="Text 5"/>
          <p:cNvSpPr/>
          <p:nvPr/>
        </p:nvSpPr>
        <p:spPr>
          <a:xfrm>
            <a:off x="5960745" y="315182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Data Overview</a:t>
            </a:r>
            <a:endParaRPr lang="en-US" sz="2250" dirty="0"/>
          </a:p>
        </p:txBody>
      </p:sp>
      <p:sp>
        <p:nvSpPr>
          <p:cNvPr id="8" name="Text 6"/>
          <p:cNvSpPr/>
          <p:nvPr/>
        </p:nvSpPr>
        <p:spPr>
          <a:xfrm>
            <a:off x="5960745" y="3663077"/>
            <a:ext cx="3387685"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9" name="Text 7"/>
          <p:cNvSpPr/>
          <p:nvPr/>
        </p:nvSpPr>
        <p:spPr>
          <a:xfrm>
            <a:off x="5960745" y="4206240"/>
            <a:ext cx="3387685"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10" name="Text 8"/>
          <p:cNvSpPr/>
          <p:nvPr/>
        </p:nvSpPr>
        <p:spPr>
          <a:xfrm>
            <a:off x="5960745" y="4749403"/>
            <a:ext cx="3387685"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11" name="Shape 9"/>
          <p:cNvSpPr/>
          <p:nvPr/>
        </p:nvSpPr>
        <p:spPr>
          <a:xfrm>
            <a:off x="9595247" y="3151823"/>
            <a:ext cx="431959" cy="431959"/>
          </a:xfrm>
          <a:prstGeom prst="roundRect">
            <a:avLst>
              <a:gd name="adj" fmla="val 24005"/>
            </a:avLst>
          </a:prstGeom>
          <a:solidFill>
            <a:srgbClr val="F4D4F7"/>
          </a:solidFill>
          <a:ln w="15240">
            <a:solidFill>
              <a:srgbClr val="DABADD"/>
            </a:solidFill>
            <a:prstDash val="solid"/>
          </a:ln>
        </p:spPr>
      </p:sp>
      <p:sp>
        <p:nvSpPr>
          <p:cNvPr id="12" name="Text 10"/>
          <p:cNvSpPr/>
          <p:nvPr/>
        </p:nvSpPr>
        <p:spPr>
          <a:xfrm>
            <a:off x="10274022" y="315182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Methodology</a:t>
            </a:r>
            <a:endParaRPr lang="en-US" sz="2250" dirty="0"/>
          </a:p>
        </p:txBody>
      </p:sp>
      <p:sp>
        <p:nvSpPr>
          <p:cNvPr id="13" name="Shape 11"/>
          <p:cNvSpPr/>
          <p:nvPr/>
        </p:nvSpPr>
        <p:spPr>
          <a:xfrm>
            <a:off x="968693" y="5668923"/>
            <a:ext cx="431959" cy="431959"/>
          </a:xfrm>
          <a:prstGeom prst="roundRect">
            <a:avLst>
              <a:gd name="adj" fmla="val 24005"/>
            </a:avLst>
          </a:prstGeom>
          <a:solidFill>
            <a:srgbClr val="F4D4F7"/>
          </a:solidFill>
          <a:ln w="15240">
            <a:solidFill>
              <a:srgbClr val="DABADD"/>
            </a:solidFill>
            <a:prstDash val="solid"/>
          </a:ln>
        </p:spPr>
      </p:sp>
      <p:sp>
        <p:nvSpPr>
          <p:cNvPr id="14" name="Text 12"/>
          <p:cNvSpPr/>
          <p:nvPr/>
        </p:nvSpPr>
        <p:spPr>
          <a:xfrm>
            <a:off x="1647468" y="566892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Key Findings</a:t>
            </a:r>
            <a:endParaRPr lang="en-US" sz="2250" dirty="0"/>
          </a:p>
        </p:txBody>
      </p:sp>
      <p:sp>
        <p:nvSpPr>
          <p:cNvPr id="15" name="Text 13"/>
          <p:cNvSpPr/>
          <p:nvPr/>
        </p:nvSpPr>
        <p:spPr>
          <a:xfrm>
            <a:off x="1647468" y="6180177"/>
            <a:ext cx="5544264"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16" name="Shape 14"/>
          <p:cNvSpPr/>
          <p:nvPr/>
        </p:nvSpPr>
        <p:spPr>
          <a:xfrm>
            <a:off x="7438549" y="5668923"/>
            <a:ext cx="431959" cy="431959"/>
          </a:xfrm>
          <a:prstGeom prst="roundRect">
            <a:avLst>
              <a:gd name="adj" fmla="val 24005"/>
            </a:avLst>
          </a:prstGeom>
          <a:solidFill>
            <a:srgbClr val="F4D4F7"/>
          </a:solidFill>
          <a:ln w="15240">
            <a:solidFill>
              <a:srgbClr val="DABADD"/>
            </a:solidFill>
            <a:prstDash val="solid"/>
          </a:ln>
        </p:spPr>
      </p:sp>
      <p:sp>
        <p:nvSpPr>
          <p:cNvPr id="17" name="Text 15"/>
          <p:cNvSpPr/>
          <p:nvPr/>
        </p:nvSpPr>
        <p:spPr>
          <a:xfrm>
            <a:off x="8117324" y="5668923"/>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Recommendations</a:t>
            </a:r>
            <a:endParaRPr lang="en-US" sz="2250" dirty="0"/>
          </a:p>
        </p:txBody>
      </p:sp>
      <p:sp>
        <p:nvSpPr>
          <p:cNvPr id="18" name="Text 16"/>
          <p:cNvSpPr/>
          <p:nvPr/>
        </p:nvSpPr>
        <p:spPr>
          <a:xfrm>
            <a:off x="8117324" y="6180177"/>
            <a:ext cx="5544264"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420178"/>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Introduction</a:t>
            </a:r>
            <a:endParaRPr lang="en-US" sz="4550" dirty="0"/>
          </a:p>
        </p:txBody>
      </p:sp>
      <p:sp>
        <p:nvSpPr>
          <p:cNvPr id="4" name="Shape 1"/>
          <p:cNvSpPr/>
          <p:nvPr/>
        </p:nvSpPr>
        <p:spPr>
          <a:xfrm>
            <a:off x="6350437" y="2516505"/>
            <a:ext cx="7415927" cy="2220516"/>
          </a:xfrm>
          <a:prstGeom prst="roundRect">
            <a:avLst>
              <a:gd name="adj" fmla="val 4670"/>
            </a:avLst>
          </a:prstGeom>
          <a:solidFill>
            <a:srgbClr val="F4D4F7"/>
          </a:solidFill>
          <a:ln w="15240">
            <a:solidFill>
              <a:srgbClr val="DABADD"/>
            </a:solidFill>
            <a:prstDash val="solid"/>
          </a:ln>
        </p:spPr>
      </p:sp>
      <p:sp>
        <p:nvSpPr>
          <p:cNvPr id="5" name="Text 2"/>
          <p:cNvSpPr/>
          <p:nvPr/>
        </p:nvSpPr>
        <p:spPr>
          <a:xfrm>
            <a:off x="6612493" y="2778562"/>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Company Overview</a:t>
            </a:r>
            <a:endParaRPr lang="en-US" sz="2250" dirty="0"/>
          </a:p>
        </p:txBody>
      </p:sp>
      <p:sp>
        <p:nvSpPr>
          <p:cNvPr id="6" name="Text 3"/>
          <p:cNvSpPr/>
          <p:nvPr/>
        </p:nvSpPr>
        <p:spPr>
          <a:xfrm>
            <a:off x="6612493" y="3289816"/>
            <a:ext cx="6891814" cy="1185148"/>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  Global Electronics, a leading retailer of consumer electronics, has provided you with several datasets containing information about their customers, products, sales, stores, and currency exchange rates.</a:t>
            </a:r>
            <a:endParaRPr lang="en-US" sz="1900" dirty="0"/>
          </a:p>
        </p:txBody>
      </p:sp>
      <p:sp>
        <p:nvSpPr>
          <p:cNvPr id="7" name="Shape 4"/>
          <p:cNvSpPr/>
          <p:nvPr/>
        </p:nvSpPr>
        <p:spPr>
          <a:xfrm>
            <a:off x="6350437" y="4983837"/>
            <a:ext cx="7415927" cy="1825466"/>
          </a:xfrm>
          <a:prstGeom prst="roundRect">
            <a:avLst>
              <a:gd name="adj" fmla="val 5680"/>
            </a:avLst>
          </a:prstGeom>
          <a:solidFill>
            <a:srgbClr val="F4D4F7"/>
          </a:solidFill>
          <a:ln w="15240">
            <a:solidFill>
              <a:srgbClr val="DABADD"/>
            </a:solidFill>
            <a:prstDash val="solid"/>
          </a:ln>
        </p:spPr>
      </p:sp>
      <p:sp>
        <p:nvSpPr>
          <p:cNvPr id="8" name="Text 5"/>
          <p:cNvSpPr/>
          <p:nvPr/>
        </p:nvSpPr>
        <p:spPr>
          <a:xfrm>
            <a:off x="6612493" y="5245894"/>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Objective</a:t>
            </a:r>
            <a:endParaRPr lang="en-US" sz="2250" dirty="0"/>
          </a:p>
        </p:txBody>
      </p:sp>
      <p:sp>
        <p:nvSpPr>
          <p:cNvPr id="9" name="Text 6"/>
          <p:cNvSpPr/>
          <p:nvPr/>
        </p:nvSpPr>
        <p:spPr>
          <a:xfrm>
            <a:off x="6612493" y="5757148"/>
            <a:ext cx="6891814"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Describe the purpose of the EDA, focusing on enhancing customer satisfaction, optimizing operations, and driving growth.</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2706" y="1388388"/>
            <a:ext cx="4657606" cy="582216"/>
          </a:xfrm>
          <a:prstGeom prst="rect">
            <a:avLst/>
          </a:prstGeom>
          <a:noFill/>
          <a:ln/>
        </p:spPr>
        <p:txBody>
          <a:bodyPr wrap="none" lIns="0" tIns="0" rIns="0" bIns="0" rtlCol="0" anchor="t"/>
          <a:lstStyle/>
          <a:p>
            <a:pPr indent="0" marL="0">
              <a:lnSpc>
                <a:spcPts val="4550"/>
              </a:lnSpc>
              <a:buNone/>
            </a:pPr>
            <a:r>
              <a:rPr lang="en-US" sz="3650" spc="-73" kern="0" dirty="0">
                <a:solidFill>
                  <a:srgbClr val="D73AD7"/>
                </a:solidFill>
                <a:latin typeface="Source Serif Pro" pitchFamily="34" charset="0"/>
                <a:ea typeface="Source Serif Pro" pitchFamily="34" charset="-122"/>
                <a:cs typeface="Source Serif Pro" pitchFamily="34" charset="-120"/>
              </a:rPr>
              <a:t>Data Overview</a:t>
            </a:r>
            <a:endParaRPr lang="en-US" sz="3650" dirty="0"/>
          </a:p>
        </p:txBody>
      </p:sp>
      <p:sp>
        <p:nvSpPr>
          <p:cNvPr id="4" name="Shape 1"/>
          <p:cNvSpPr/>
          <p:nvPr/>
        </p:nvSpPr>
        <p:spPr>
          <a:xfrm>
            <a:off x="692706" y="2267426"/>
            <a:ext cx="7758589" cy="4573667"/>
          </a:xfrm>
          <a:prstGeom prst="roundRect">
            <a:avLst>
              <a:gd name="adj" fmla="val 1818"/>
            </a:avLst>
          </a:prstGeom>
          <a:noFill/>
          <a:ln w="7620">
            <a:solidFill>
              <a:srgbClr val="000000">
                <a:alpha val="8000"/>
              </a:srgbClr>
            </a:solidFill>
            <a:prstDash val="solid"/>
          </a:ln>
        </p:spPr>
      </p:sp>
      <p:sp>
        <p:nvSpPr>
          <p:cNvPr id="5" name="Shape 2"/>
          <p:cNvSpPr/>
          <p:nvPr/>
        </p:nvSpPr>
        <p:spPr>
          <a:xfrm>
            <a:off x="700326" y="2275046"/>
            <a:ext cx="7744897" cy="886063"/>
          </a:xfrm>
          <a:prstGeom prst="rect">
            <a:avLst/>
          </a:prstGeom>
          <a:solidFill>
            <a:srgbClr val="FFFFFF">
              <a:alpha val="4000"/>
            </a:srgbClr>
          </a:solidFill>
          <a:ln/>
        </p:spPr>
      </p:sp>
      <p:sp>
        <p:nvSpPr>
          <p:cNvPr id="6" name="Text 3"/>
          <p:cNvSpPr/>
          <p:nvPr/>
        </p:nvSpPr>
        <p:spPr>
          <a:xfrm>
            <a:off x="898565" y="2401372"/>
            <a:ext cx="891183" cy="316706"/>
          </a:xfrm>
          <a:prstGeom prst="rect">
            <a:avLst/>
          </a:prstGeom>
          <a:noFill/>
          <a:ln/>
        </p:spPr>
        <p:txBody>
          <a:bodyPr wrap="non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Datasets</a:t>
            </a:r>
            <a:endParaRPr lang="en-US" sz="1550" dirty="0"/>
          </a:p>
        </p:txBody>
      </p:sp>
      <p:sp>
        <p:nvSpPr>
          <p:cNvPr id="7" name="Text 4"/>
          <p:cNvSpPr/>
          <p:nvPr/>
        </p:nvSpPr>
        <p:spPr>
          <a:xfrm>
            <a:off x="2193131" y="2401372"/>
            <a:ext cx="887373" cy="316706"/>
          </a:xfrm>
          <a:prstGeom prst="rect">
            <a:avLst/>
          </a:prstGeom>
          <a:noFill/>
          <a:ln/>
        </p:spPr>
        <p:txBody>
          <a:bodyPr wrap="non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Customers</a:t>
            </a:r>
            <a:endParaRPr lang="en-US" sz="1550" dirty="0"/>
          </a:p>
        </p:txBody>
      </p:sp>
      <p:sp>
        <p:nvSpPr>
          <p:cNvPr id="8" name="Text 5"/>
          <p:cNvSpPr/>
          <p:nvPr/>
        </p:nvSpPr>
        <p:spPr>
          <a:xfrm>
            <a:off x="3483888" y="2401372"/>
            <a:ext cx="887373" cy="316706"/>
          </a:xfrm>
          <a:prstGeom prst="rect">
            <a:avLst/>
          </a:prstGeom>
          <a:noFill/>
          <a:ln/>
        </p:spPr>
        <p:txBody>
          <a:bodyPr wrap="non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Products</a:t>
            </a:r>
            <a:endParaRPr lang="en-US" sz="1550" dirty="0"/>
          </a:p>
        </p:txBody>
      </p:sp>
      <p:sp>
        <p:nvSpPr>
          <p:cNvPr id="9" name="Text 6"/>
          <p:cNvSpPr/>
          <p:nvPr/>
        </p:nvSpPr>
        <p:spPr>
          <a:xfrm>
            <a:off x="4774644" y="2401372"/>
            <a:ext cx="887373" cy="316706"/>
          </a:xfrm>
          <a:prstGeom prst="rect">
            <a:avLst/>
          </a:prstGeom>
          <a:noFill/>
          <a:ln/>
        </p:spPr>
        <p:txBody>
          <a:bodyPr wrap="non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Sales</a:t>
            </a:r>
            <a:endParaRPr lang="en-US" sz="1550" dirty="0"/>
          </a:p>
        </p:txBody>
      </p:sp>
      <p:sp>
        <p:nvSpPr>
          <p:cNvPr id="10" name="Text 7"/>
          <p:cNvSpPr/>
          <p:nvPr/>
        </p:nvSpPr>
        <p:spPr>
          <a:xfrm>
            <a:off x="6065401" y="2401372"/>
            <a:ext cx="887373" cy="316706"/>
          </a:xfrm>
          <a:prstGeom prst="rect">
            <a:avLst/>
          </a:prstGeom>
          <a:noFill/>
          <a:ln/>
        </p:spPr>
        <p:txBody>
          <a:bodyPr wrap="non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Stores</a:t>
            </a:r>
            <a:endParaRPr lang="en-US" sz="1550" dirty="0"/>
          </a:p>
        </p:txBody>
      </p:sp>
      <p:sp>
        <p:nvSpPr>
          <p:cNvPr id="11" name="Text 8"/>
          <p:cNvSpPr/>
          <p:nvPr/>
        </p:nvSpPr>
        <p:spPr>
          <a:xfrm>
            <a:off x="7356158" y="2401372"/>
            <a:ext cx="891183" cy="633413"/>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Currency Rates</a:t>
            </a:r>
            <a:endParaRPr lang="en-US" sz="1550" dirty="0"/>
          </a:p>
        </p:txBody>
      </p:sp>
      <p:sp>
        <p:nvSpPr>
          <p:cNvPr id="12" name="Shape 9"/>
          <p:cNvSpPr/>
          <p:nvPr/>
        </p:nvSpPr>
        <p:spPr>
          <a:xfrm>
            <a:off x="700326" y="3161109"/>
            <a:ext cx="7744897" cy="1519476"/>
          </a:xfrm>
          <a:prstGeom prst="rect">
            <a:avLst/>
          </a:prstGeom>
          <a:solidFill>
            <a:srgbClr val="000000">
              <a:alpha val="4000"/>
            </a:srgbClr>
          </a:solidFill>
          <a:ln/>
        </p:spPr>
      </p:sp>
      <p:sp>
        <p:nvSpPr>
          <p:cNvPr id="13" name="Text 10"/>
          <p:cNvSpPr/>
          <p:nvPr/>
        </p:nvSpPr>
        <p:spPr>
          <a:xfrm>
            <a:off x="898565" y="3287435"/>
            <a:ext cx="891183" cy="633413"/>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Data Sources</a:t>
            </a:r>
            <a:endParaRPr lang="en-US" sz="1550" dirty="0"/>
          </a:p>
        </p:txBody>
      </p:sp>
      <p:sp>
        <p:nvSpPr>
          <p:cNvPr id="14" name="Text 11"/>
          <p:cNvSpPr/>
          <p:nvPr/>
        </p:nvSpPr>
        <p:spPr>
          <a:xfrm>
            <a:off x="2193131" y="3287435"/>
            <a:ext cx="887373" cy="1266825"/>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Internal databases, external sources</a:t>
            </a:r>
            <a:endParaRPr lang="en-US" sz="1550" dirty="0"/>
          </a:p>
        </p:txBody>
      </p:sp>
      <p:sp>
        <p:nvSpPr>
          <p:cNvPr id="15" name="Text 12"/>
          <p:cNvSpPr/>
          <p:nvPr/>
        </p:nvSpPr>
        <p:spPr>
          <a:xfrm>
            <a:off x="3483888" y="3287435"/>
            <a:ext cx="887373" cy="1266825"/>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Internal databases, external sources</a:t>
            </a:r>
            <a:endParaRPr lang="en-US" sz="1550" dirty="0"/>
          </a:p>
        </p:txBody>
      </p:sp>
      <p:sp>
        <p:nvSpPr>
          <p:cNvPr id="16" name="Text 13"/>
          <p:cNvSpPr/>
          <p:nvPr/>
        </p:nvSpPr>
        <p:spPr>
          <a:xfrm>
            <a:off x="4774644" y="3287435"/>
            <a:ext cx="887373" cy="1266825"/>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Internal databases, external sources</a:t>
            </a:r>
            <a:endParaRPr lang="en-US" sz="1550" dirty="0"/>
          </a:p>
        </p:txBody>
      </p:sp>
      <p:sp>
        <p:nvSpPr>
          <p:cNvPr id="17" name="Text 14"/>
          <p:cNvSpPr/>
          <p:nvPr/>
        </p:nvSpPr>
        <p:spPr>
          <a:xfrm>
            <a:off x="6065401" y="3287435"/>
            <a:ext cx="887373" cy="1266825"/>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Internal databases, external sources</a:t>
            </a:r>
            <a:endParaRPr lang="en-US" sz="1550" dirty="0"/>
          </a:p>
        </p:txBody>
      </p:sp>
      <p:sp>
        <p:nvSpPr>
          <p:cNvPr id="18" name="Text 15"/>
          <p:cNvSpPr/>
          <p:nvPr/>
        </p:nvSpPr>
        <p:spPr>
          <a:xfrm>
            <a:off x="7356158" y="3287435"/>
            <a:ext cx="891183" cy="1266825"/>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Internal databases, external sources</a:t>
            </a:r>
            <a:endParaRPr lang="en-US" sz="1550" dirty="0"/>
          </a:p>
        </p:txBody>
      </p:sp>
      <p:sp>
        <p:nvSpPr>
          <p:cNvPr id="19" name="Shape 16"/>
          <p:cNvSpPr/>
          <p:nvPr/>
        </p:nvSpPr>
        <p:spPr>
          <a:xfrm>
            <a:off x="700326" y="4680585"/>
            <a:ext cx="7744897" cy="2152888"/>
          </a:xfrm>
          <a:prstGeom prst="rect">
            <a:avLst/>
          </a:prstGeom>
          <a:solidFill>
            <a:srgbClr val="FFFFFF">
              <a:alpha val="4000"/>
            </a:srgbClr>
          </a:solidFill>
          <a:ln/>
        </p:spPr>
      </p:sp>
      <p:sp>
        <p:nvSpPr>
          <p:cNvPr id="20" name="Text 17"/>
          <p:cNvSpPr/>
          <p:nvPr/>
        </p:nvSpPr>
        <p:spPr>
          <a:xfrm>
            <a:off x="898565" y="4806910"/>
            <a:ext cx="891183" cy="950119"/>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Data Dimensions</a:t>
            </a:r>
            <a:endParaRPr lang="en-US" sz="1550" dirty="0"/>
          </a:p>
        </p:txBody>
      </p:sp>
      <p:sp>
        <p:nvSpPr>
          <p:cNvPr id="21" name="Text 18"/>
          <p:cNvSpPr/>
          <p:nvPr/>
        </p:nvSpPr>
        <p:spPr>
          <a:xfrm>
            <a:off x="2193131" y="4806910"/>
            <a:ext cx="887373" cy="1900238"/>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Number of records and key attributes in each dataset</a:t>
            </a:r>
            <a:endParaRPr lang="en-US" sz="1550" dirty="0"/>
          </a:p>
        </p:txBody>
      </p:sp>
      <p:sp>
        <p:nvSpPr>
          <p:cNvPr id="22" name="Text 19"/>
          <p:cNvSpPr/>
          <p:nvPr/>
        </p:nvSpPr>
        <p:spPr>
          <a:xfrm>
            <a:off x="3483888" y="4806910"/>
            <a:ext cx="887373" cy="1900238"/>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Number of records and key attributes in each dataset</a:t>
            </a:r>
            <a:endParaRPr lang="en-US" sz="1550" dirty="0"/>
          </a:p>
        </p:txBody>
      </p:sp>
      <p:sp>
        <p:nvSpPr>
          <p:cNvPr id="23" name="Text 20"/>
          <p:cNvSpPr/>
          <p:nvPr/>
        </p:nvSpPr>
        <p:spPr>
          <a:xfrm>
            <a:off x="4774644" y="4806910"/>
            <a:ext cx="887373" cy="1900238"/>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Number of records and key attributes in each dataset</a:t>
            </a:r>
            <a:endParaRPr lang="en-US" sz="1550" dirty="0"/>
          </a:p>
        </p:txBody>
      </p:sp>
      <p:sp>
        <p:nvSpPr>
          <p:cNvPr id="24" name="Text 21"/>
          <p:cNvSpPr/>
          <p:nvPr/>
        </p:nvSpPr>
        <p:spPr>
          <a:xfrm>
            <a:off x="6065401" y="4806910"/>
            <a:ext cx="887373" cy="1900238"/>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Number of records and key attributes in each dataset</a:t>
            </a:r>
            <a:endParaRPr lang="en-US" sz="1550" dirty="0"/>
          </a:p>
        </p:txBody>
      </p:sp>
      <p:sp>
        <p:nvSpPr>
          <p:cNvPr id="25" name="Text 22"/>
          <p:cNvSpPr/>
          <p:nvPr/>
        </p:nvSpPr>
        <p:spPr>
          <a:xfrm>
            <a:off x="7356158" y="4806910"/>
            <a:ext cx="891183" cy="1900238"/>
          </a:xfrm>
          <a:prstGeom prst="rect">
            <a:avLst/>
          </a:prstGeom>
          <a:noFill/>
          <a:ln/>
        </p:spPr>
        <p:txBody>
          <a:bodyPr wrap="square" lIns="0" tIns="0" rIns="0" bIns="0" rtlCol="0" anchor="t"/>
          <a:lstStyle/>
          <a:p>
            <a:pPr indent="0" marL="0">
              <a:lnSpc>
                <a:spcPts val="2450"/>
              </a:lnSpc>
              <a:buNone/>
            </a:pPr>
            <a:r>
              <a:rPr lang="en-US" sz="1550" spc="-31" kern="0" dirty="0">
                <a:solidFill>
                  <a:srgbClr val="272525"/>
                </a:solidFill>
                <a:latin typeface="Source Sans Pro" pitchFamily="34" charset="0"/>
                <a:ea typeface="Source Sans Pro" pitchFamily="34" charset="-122"/>
                <a:cs typeface="Source Sans Pro" pitchFamily="34" charset="-120"/>
              </a:rPr>
              <a:t>Number of records and key attributes in each dataset</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95073" y="635437"/>
            <a:ext cx="5436513" cy="679490"/>
          </a:xfrm>
          <a:prstGeom prst="rect">
            <a:avLst/>
          </a:prstGeom>
          <a:noFill/>
          <a:ln/>
        </p:spPr>
        <p:txBody>
          <a:bodyPr wrap="none" lIns="0" tIns="0" rIns="0" bIns="0" rtlCol="0" anchor="t"/>
          <a:lstStyle/>
          <a:p>
            <a:pPr indent="0" marL="0">
              <a:lnSpc>
                <a:spcPts val="5350"/>
              </a:lnSpc>
              <a:buNone/>
            </a:pPr>
            <a:r>
              <a:rPr lang="en-US" sz="4250" spc="-86" kern="0" dirty="0">
                <a:solidFill>
                  <a:srgbClr val="D73AD7"/>
                </a:solidFill>
                <a:latin typeface="Source Serif Pro" pitchFamily="34" charset="0"/>
                <a:ea typeface="Source Serif Pro" pitchFamily="34" charset="-122"/>
                <a:cs typeface="Source Serif Pro" pitchFamily="34" charset="-120"/>
              </a:rPr>
              <a:t>Methodology</a:t>
            </a:r>
            <a:endParaRPr lang="en-US" sz="4250" dirty="0"/>
          </a:p>
        </p:txBody>
      </p:sp>
      <p:sp>
        <p:nvSpPr>
          <p:cNvPr id="4" name="Shape 1"/>
          <p:cNvSpPr/>
          <p:nvPr/>
        </p:nvSpPr>
        <p:spPr>
          <a:xfrm>
            <a:off x="6626304" y="1661398"/>
            <a:ext cx="30480" cy="5932646"/>
          </a:xfrm>
          <a:prstGeom prst="roundRect">
            <a:avLst>
              <a:gd name="adj" fmla="val 318384"/>
            </a:avLst>
          </a:prstGeom>
          <a:solidFill>
            <a:srgbClr val="DABADD"/>
          </a:solidFill>
          <a:ln/>
        </p:spPr>
      </p:sp>
      <p:sp>
        <p:nvSpPr>
          <p:cNvPr id="5" name="Shape 2"/>
          <p:cNvSpPr/>
          <p:nvPr/>
        </p:nvSpPr>
        <p:spPr>
          <a:xfrm>
            <a:off x="6870978" y="2165985"/>
            <a:ext cx="808673" cy="30480"/>
          </a:xfrm>
          <a:prstGeom prst="roundRect">
            <a:avLst>
              <a:gd name="adj" fmla="val 318384"/>
            </a:avLst>
          </a:prstGeom>
          <a:solidFill>
            <a:srgbClr val="DABADD"/>
          </a:solidFill>
          <a:ln/>
        </p:spPr>
      </p:sp>
      <p:sp>
        <p:nvSpPr>
          <p:cNvPr id="6" name="Shape 3"/>
          <p:cNvSpPr/>
          <p:nvPr/>
        </p:nvSpPr>
        <p:spPr>
          <a:xfrm>
            <a:off x="6381631" y="1921312"/>
            <a:ext cx="519827" cy="519827"/>
          </a:xfrm>
          <a:prstGeom prst="roundRect">
            <a:avLst>
              <a:gd name="adj" fmla="val 18668"/>
            </a:avLst>
          </a:prstGeom>
          <a:solidFill>
            <a:srgbClr val="F4D4F7"/>
          </a:solidFill>
          <a:ln w="7620">
            <a:solidFill>
              <a:srgbClr val="DABADD"/>
            </a:solidFill>
            <a:prstDash val="solid"/>
          </a:ln>
        </p:spPr>
      </p:sp>
      <p:sp>
        <p:nvSpPr>
          <p:cNvPr id="7" name="Text 4"/>
          <p:cNvSpPr/>
          <p:nvPr/>
        </p:nvSpPr>
        <p:spPr>
          <a:xfrm>
            <a:off x="6559987" y="2018109"/>
            <a:ext cx="163116" cy="326231"/>
          </a:xfrm>
          <a:prstGeom prst="rect">
            <a:avLst/>
          </a:prstGeom>
          <a:noFill/>
          <a:ln/>
        </p:spPr>
        <p:txBody>
          <a:bodyPr wrap="none" lIns="0" tIns="0" rIns="0" bIns="0" rtlCol="0" anchor="t"/>
          <a:lstStyle/>
          <a:p>
            <a:pPr algn="ctr" indent="0" marL="0">
              <a:lnSpc>
                <a:spcPts val="2550"/>
              </a:lnSpc>
              <a:buNone/>
            </a:pPr>
            <a:r>
              <a:rPr lang="en-US" sz="2550" spc="-51" kern="0" dirty="0">
                <a:solidFill>
                  <a:srgbClr val="272525"/>
                </a:solidFill>
                <a:latin typeface="Source Serif Pro" pitchFamily="34" charset="0"/>
                <a:ea typeface="Source Serif Pro" pitchFamily="34" charset="-122"/>
                <a:cs typeface="Source Serif Pro" pitchFamily="34" charset="-120"/>
              </a:rPr>
              <a:t>1</a:t>
            </a:r>
            <a:endParaRPr lang="en-US" sz="2550" dirty="0"/>
          </a:p>
        </p:txBody>
      </p:sp>
      <p:sp>
        <p:nvSpPr>
          <p:cNvPr id="8" name="Text 5"/>
          <p:cNvSpPr/>
          <p:nvPr/>
        </p:nvSpPr>
        <p:spPr>
          <a:xfrm>
            <a:off x="7912298" y="1892379"/>
            <a:ext cx="3614142" cy="339685"/>
          </a:xfrm>
          <a:prstGeom prst="rect">
            <a:avLst/>
          </a:prstGeom>
          <a:noFill/>
          <a:ln/>
        </p:spPr>
        <p:txBody>
          <a:bodyPr wrap="none" lIns="0" tIns="0" rIns="0" bIns="0" rtlCol="0" anchor="t"/>
          <a:lstStyle/>
          <a:p>
            <a:pPr algn="l" indent="0" marL="0">
              <a:lnSpc>
                <a:spcPts val="2650"/>
              </a:lnSpc>
              <a:buNone/>
            </a:pPr>
            <a:r>
              <a:rPr lang="en-US" sz="2100" spc="-43" kern="0" dirty="0">
                <a:solidFill>
                  <a:srgbClr val="272525"/>
                </a:solidFill>
                <a:latin typeface="Source Serif Pro" pitchFamily="34" charset="0"/>
                <a:ea typeface="Source Serif Pro" pitchFamily="34" charset="-122"/>
                <a:cs typeface="Source Serif Pro" pitchFamily="34" charset="-120"/>
              </a:rPr>
              <a:t>Data Cleaning and Preparation</a:t>
            </a:r>
            <a:endParaRPr lang="en-US" sz="2100" dirty="0"/>
          </a:p>
        </p:txBody>
      </p:sp>
      <p:sp>
        <p:nvSpPr>
          <p:cNvPr id="9" name="Text 6"/>
          <p:cNvSpPr/>
          <p:nvPr/>
        </p:nvSpPr>
        <p:spPr>
          <a:xfrm>
            <a:off x="7912298" y="2370653"/>
            <a:ext cx="5909429" cy="369689"/>
          </a:xfrm>
          <a:prstGeom prst="rect">
            <a:avLst/>
          </a:prstGeom>
          <a:noFill/>
          <a:ln/>
        </p:spPr>
        <p:txBody>
          <a:bodyPr wrap="none" lIns="0" tIns="0" rIns="0" bIns="0" rtlCol="0" anchor="t"/>
          <a:lstStyle/>
          <a:p>
            <a:pPr algn="l" indent="0" marL="0">
              <a:lnSpc>
                <a:spcPts val="2900"/>
              </a:lnSpc>
              <a:buNone/>
            </a:pPr>
            <a:r>
              <a:rPr lang="en-US" sz="1800" spc="-36" kern="0" dirty="0">
                <a:solidFill>
                  <a:srgbClr val="272525"/>
                </a:solidFill>
                <a:latin typeface="Source Sans Pro" pitchFamily="34" charset="0"/>
                <a:ea typeface="Source Sans Pro" pitchFamily="34" charset="-122"/>
                <a:cs typeface="Source Sans Pro" pitchFamily="34" charset="-120"/>
              </a:rPr>
              <a:t>Steps to clean, preprocess, and merge data.</a:t>
            </a:r>
            <a:endParaRPr lang="en-US" sz="1800" dirty="0"/>
          </a:p>
        </p:txBody>
      </p:sp>
      <p:sp>
        <p:nvSpPr>
          <p:cNvPr id="10" name="Shape 7"/>
          <p:cNvSpPr/>
          <p:nvPr/>
        </p:nvSpPr>
        <p:spPr>
          <a:xfrm>
            <a:off x="6870978" y="3706892"/>
            <a:ext cx="808673" cy="30480"/>
          </a:xfrm>
          <a:prstGeom prst="roundRect">
            <a:avLst>
              <a:gd name="adj" fmla="val 318384"/>
            </a:avLst>
          </a:prstGeom>
          <a:solidFill>
            <a:srgbClr val="DABADD"/>
          </a:solidFill>
          <a:ln/>
        </p:spPr>
      </p:sp>
      <p:sp>
        <p:nvSpPr>
          <p:cNvPr id="11" name="Shape 8"/>
          <p:cNvSpPr/>
          <p:nvPr/>
        </p:nvSpPr>
        <p:spPr>
          <a:xfrm>
            <a:off x="6381631" y="3462218"/>
            <a:ext cx="519827" cy="519827"/>
          </a:xfrm>
          <a:prstGeom prst="roundRect">
            <a:avLst>
              <a:gd name="adj" fmla="val 18668"/>
            </a:avLst>
          </a:prstGeom>
          <a:solidFill>
            <a:srgbClr val="F4D4F7"/>
          </a:solidFill>
          <a:ln w="7620">
            <a:solidFill>
              <a:srgbClr val="DABADD"/>
            </a:solidFill>
            <a:prstDash val="solid"/>
          </a:ln>
        </p:spPr>
      </p:sp>
      <p:sp>
        <p:nvSpPr>
          <p:cNvPr id="12" name="Text 9"/>
          <p:cNvSpPr/>
          <p:nvPr/>
        </p:nvSpPr>
        <p:spPr>
          <a:xfrm>
            <a:off x="6559987" y="3559016"/>
            <a:ext cx="163116" cy="326231"/>
          </a:xfrm>
          <a:prstGeom prst="rect">
            <a:avLst/>
          </a:prstGeom>
          <a:noFill/>
          <a:ln/>
        </p:spPr>
        <p:txBody>
          <a:bodyPr wrap="none" lIns="0" tIns="0" rIns="0" bIns="0" rtlCol="0" anchor="t"/>
          <a:lstStyle/>
          <a:p>
            <a:pPr algn="ctr" indent="0" marL="0">
              <a:lnSpc>
                <a:spcPts val="2550"/>
              </a:lnSpc>
              <a:buNone/>
            </a:pPr>
            <a:r>
              <a:rPr lang="en-US" sz="2550" spc="-51" kern="0" dirty="0">
                <a:solidFill>
                  <a:srgbClr val="272525"/>
                </a:solidFill>
                <a:latin typeface="Source Serif Pro" pitchFamily="34" charset="0"/>
                <a:ea typeface="Source Serif Pro" pitchFamily="34" charset="-122"/>
                <a:cs typeface="Source Serif Pro" pitchFamily="34" charset="-120"/>
              </a:rPr>
              <a:t>2</a:t>
            </a:r>
            <a:endParaRPr lang="en-US" sz="2550" dirty="0"/>
          </a:p>
        </p:txBody>
      </p:sp>
      <p:sp>
        <p:nvSpPr>
          <p:cNvPr id="13" name="Text 10"/>
          <p:cNvSpPr/>
          <p:nvPr/>
        </p:nvSpPr>
        <p:spPr>
          <a:xfrm>
            <a:off x="7912298" y="3433286"/>
            <a:ext cx="3002280" cy="339685"/>
          </a:xfrm>
          <a:prstGeom prst="rect">
            <a:avLst/>
          </a:prstGeom>
          <a:noFill/>
          <a:ln/>
        </p:spPr>
        <p:txBody>
          <a:bodyPr wrap="none" lIns="0" tIns="0" rIns="0" bIns="0" rtlCol="0" anchor="t"/>
          <a:lstStyle/>
          <a:p>
            <a:pPr algn="l" indent="0" marL="0">
              <a:lnSpc>
                <a:spcPts val="2650"/>
              </a:lnSpc>
              <a:buNone/>
            </a:pPr>
            <a:r>
              <a:rPr lang="en-US" sz="2100" spc="-43" kern="0" dirty="0">
                <a:solidFill>
                  <a:srgbClr val="272525"/>
                </a:solidFill>
                <a:latin typeface="Source Serif Pro" pitchFamily="34" charset="0"/>
                <a:ea typeface="Source Serif Pro" pitchFamily="34" charset="-122"/>
                <a:cs typeface="Source Serif Pro" pitchFamily="34" charset="-120"/>
              </a:rPr>
              <a:t>SQL Database Integration</a:t>
            </a:r>
            <a:endParaRPr lang="en-US" sz="2100" dirty="0"/>
          </a:p>
        </p:txBody>
      </p:sp>
      <p:sp>
        <p:nvSpPr>
          <p:cNvPr id="14" name="Text 11"/>
          <p:cNvSpPr/>
          <p:nvPr/>
        </p:nvSpPr>
        <p:spPr>
          <a:xfrm>
            <a:off x="7912298" y="3911560"/>
            <a:ext cx="5909429" cy="369689"/>
          </a:xfrm>
          <a:prstGeom prst="rect">
            <a:avLst/>
          </a:prstGeom>
          <a:noFill/>
          <a:ln/>
        </p:spPr>
        <p:txBody>
          <a:bodyPr wrap="none" lIns="0" tIns="0" rIns="0" bIns="0" rtlCol="0" anchor="t"/>
          <a:lstStyle/>
          <a:p>
            <a:pPr algn="l" indent="0" marL="0">
              <a:lnSpc>
                <a:spcPts val="2900"/>
              </a:lnSpc>
              <a:buNone/>
            </a:pPr>
            <a:r>
              <a:rPr lang="en-US" sz="1800" spc="-36" kern="0" dirty="0">
                <a:solidFill>
                  <a:srgbClr val="272525"/>
                </a:solidFill>
                <a:latin typeface="Source Sans Pro" pitchFamily="34" charset="0"/>
                <a:ea typeface="Source Sans Pro" pitchFamily="34" charset="-122"/>
                <a:cs typeface="Source Sans Pro" pitchFamily="34" charset="-120"/>
              </a:rPr>
              <a:t>Loading data into SQL database.</a:t>
            </a:r>
            <a:endParaRPr lang="en-US" sz="1800" dirty="0"/>
          </a:p>
        </p:txBody>
      </p:sp>
      <p:sp>
        <p:nvSpPr>
          <p:cNvPr id="15" name="Shape 12"/>
          <p:cNvSpPr/>
          <p:nvPr/>
        </p:nvSpPr>
        <p:spPr>
          <a:xfrm>
            <a:off x="6870978" y="5247799"/>
            <a:ext cx="808673" cy="30480"/>
          </a:xfrm>
          <a:prstGeom prst="roundRect">
            <a:avLst>
              <a:gd name="adj" fmla="val 318384"/>
            </a:avLst>
          </a:prstGeom>
          <a:solidFill>
            <a:srgbClr val="DABADD"/>
          </a:solidFill>
          <a:ln/>
        </p:spPr>
      </p:sp>
      <p:sp>
        <p:nvSpPr>
          <p:cNvPr id="16" name="Shape 13"/>
          <p:cNvSpPr/>
          <p:nvPr/>
        </p:nvSpPr>
        <p:spPr>
          <a:xfrm>
            <a:off x="6381631" y="5003125"/>
            <a:ext cx="519827" cy="519827"/>
          </a:xfrm>
          <a:prstGeom prst="roundRect">
            <a:avLst>
              <a:gd name="adj" fmla="val 18668"/>
            </a:avLst>
          </a:prstGeom>
          <a:solidFill>
            <a:srgbClr val="F4D4F7"/>
          </a:solidFill>
          <a:ln w="7620">
            <a:solidFill>
              <a:srgbClr val="DABADD"/>
            </a:solidFill>
            <a:prstDash val="solid"/>
          </a:ln>
        </p:spPr>
      </p:sp>
      <p:sp>
        <p:nvSpPr>
          <p:cNvPr id="17" name="Text 14"/>
          <p:cNvSpPr/>
          <p:nvPr/>
        </p:nvSpPr>
        <p:spPr>
          <a:xfrm>
            <a:off x="6559987" y="5099923"/>
            <a:ext cx="163116" cy="326231"/>
          </a:xfrm>
          <a:prstGeom prst="rect">
            <a:avLst/>
          </a:prstGeom>
          <a:noFill/>
          <a:ln/>
        </p:spPr>
        <p:txBody>
          <a:bodyPr wrap="none" lIns="0" tIns="0" rIns="0" bIns="0" rtlCol="0" anchor="t"/>
          <a:lstStyle/>
          <a:p>
            <a:pPr algn="ctr" indent="0" marL="0">
              <a:lnSpc>
                <a:spcPts val="2550"/>
              </a:lnSpc>
              <a:buNone/>
            </a:pPr>
            <a:r>
              <a:rPr lang="en-US" sz="2550" spc="-51" kern="0" dirty="0">
                <a:solidFill>
                  <a:srgbClr val="272525"/>
                </a:solidFill>
                <a:latin typeface="Source Serif Pro" pitchFamily="34" charset="0"/>
                <a:ea typeface="Source Serif Pro" pitchFamily="34" charset="-122"/>
                <a:cs typeface="Source Serif Pro" pitchFamily="34" charset="-120"/>
              </a:rPr>
              <a:t>3</a:t>
            </a:r>
            <a:endParaRPr lang="en-US" sz="2550" dirty="0"/>
          </a:p>
        </p:txBody>
      </p:sp>
      <p:sp>
        <p:nvSpPr>
          <p:cNvPr id="18" name="Text 15"/>
          <p:cNvSpPr/>
          <p:nvPr/>
        </p:nvSpPr>
        <p:spPr>
          <a:xfrm>
            <a:off x="7912298" y="4974193"/>
            <a:ext cx="2718197" cy="339685"/>
          </a:xfrm>
          <a:prstGeom prst="rect">
            <a:avLst/>
          </a:prstGeom>
          <a:noFill/>
          <a:ln/>
        </p:spPr>
        <p:txBody>
          <a:bodyPr wrap="none" lIns="0" tIns="0" rIns="0" bIns="0" rtlCol="0" anchor="t"/>
          <a:lstStyle/>
          <a:p>
            <a:pPr algn="l" indent="0" marL="0">
              <a:lnSpc>
                <a:spcPts val="2650"/>
              </a:lnSpc>
              <a:buNone/>
            </a:pPr>
            <a:r>
              <a:rPr lang="en-US" sz="2100" spc="-43" kern="0" dirty="0">
                <a:solidFill>
                  <a:srgbClr val="272525"/>
                </a:solidFill>
                <a:latin typeface="Source Serif Pro" pitchFamily="34" charset="0"/>
                <a:ea typeface="Source Serif Pro" pitchFamily="34" charset="-122"/>
                <a:cs typeface="Source Serif Pro" pitchFamily="34" charset="-120"/>
              </a:rPr>
              <a:t>Power BI Visualization</a:t>
            </a:r>
            <a:endParaRPr lang="en-US" sz="2100" dirty="0"/>
          </a:p>
        </p:txBody>
      </p:sp>
      <p:sp>
        <p:nvSpPr>
          <p:cNvPr id="19" name="Text 16"/>
          <p:cNvSpPr/>
          <p:nvPr/>
        </p:nvSpPr>
        <p:spPr>
          <a:xfrm>
            <a:off x="7912298" y="5452467"/>
            <a:ext cx="5909429" cy="369689"/>
          </a:xfrm>
          <a:prstGeom prst="rect">
            <a:avLst/>
          </a:prstGeom>
          <a:noFill/>
          <a:ln/>
        </p:spPr>
        <p:txBody>
          <a:bodyPr wrap="none" lIns="0" tIns="0" rIns="0" bIns="0" rtlCol="0" anchor="t"/>
          <a:lstStyle/>
          <a:p>
            <a:pPr algn="l" indent="0" marL="0">
              <a:lnSpc>
                <a:spcPts val="2900"/>
              </a:lnSpc>
              <a:buNone/>
            </a:pPr>
            <a:r>
              <a:rPr lang="en-US" sz="1800" spc="-36" kern="0" dirty="0">
                <a:solidFill>
                  <a:srgbClr val="272525"/>
                </a:solidFill>
                <a:latin typeface="Source Sans Pro" pitchFamily="34" charset="0"/>
                <a:ea typeface="Source Sans Pro" pitchFamily="34" charset="-122"/>
                <a:cs typeface="Source Sans Pro" pitchFamily="34" charset="-120"/>
              </a:rPr>
              <a:t>Use of Power BI for data visualization.</a:t>
            </a:r>
            <a:endParaRPr lang="en-US" sz="1800" dirty="0"/>
          </a:p>
        </p:txBody>
      </p:sp>
      <p:sp>
        <p:nvSpPr>
          <p:cNvPr id="20" name="Shape 17"/>
          <p:cNvSpPr/>
          <p:nvPr/>
        </p:nvSpPr>
        <p:spPr>
          <a:xfrm>
            <a:off x="6870978" y="6788706"/>
            <a:ext cx="808673" cy="30480"/>
          </a:xfrm>
          <a:prstGeom prst="roundRect">
            <a:avLst>
              <a:gd name="adj" fmla="val 318384"/>
            </a:avLst>
          </a:prstGeom>
          <a:solidFill>
            <a:srgbClr val="DABADD"/>
          </a:solidFill>
          <a:ln/>
        </p:spPr>
      </p:sp>
      <p:sp>
        <p:nvSpPr>
          <p:cNvPr id="21" name="Shape 18"/>
          <p:cNvSpPr/>
          <p:nvPr/>
        </p:nvSpPr>
        <p:spPr>
          <a:xfrm>
            <a:off x="6381631" y="6544032"/>
            <a:ext cx="519827" cy="519827"/>
          </a:xfrm>
          <a:prstGeom prst="roundRect">
            <a:avLst>
              <a:gd name="adj" fmla="val 18668"/>
            </a:avLst>
          </a:prstGeom>
          <a:solidFill>
            <a:srgbClr val="F4D4F7"/>
          </a:solidFill>
          <a:ln w="7620">
            <a:solidFill>
              <a:srgbClr val="DABADD"/>
            </a:solidFill>
            <a:prstDash val="solid"/>
          </a:ln>
        </p:spPr>
      </p:sp>
      <p:sp>
        <p:nvSpPr>
          <p:cNvPr id="22" name="Text 19"/>
          <p:cNvSpPr/>
          <p:nvPr/>
        </p:nvSpPr>
        <p:spPr>
          <a:xfrm>
            <a:off x="6559987" y="6640830"/>
            <a:ext cx="163116" cy="326231"/>
          </a:xfrm>
          <a:prstGeom prst="rect">
            <a:avLst/>
          </a:prstGeom>
          <a:noFill/>
          <a:ln/>
        </p:spPr>
        <p:txBody>
          <a:bodyPr wrap="none" lIns="0" tIns="0" rIns="0" bIns="0" rtlCol="0" anchor="t"/>
          <a:lstStyle/>
          <a:p>
            <a:pPr algn="ctr" indent="0" marL="0">
              <a:lnSpc>
                <a:spcPts val="2550"/>
              </a:lnSpc>
              <a:buNone/>
            </a:pPr>
            <a:r>
              <a:rPr lang="en-US" sz="2550" spc="-51" kern="0" dirty="0">
                <a:solidFill>
                  <a:srgbClr val="272525"/>
                </a:solidFill>
                <a:latin typeface="Source Serif Pro" pitchFamily="34" charset="0"/>
                <a:ea typeface="Source Serif Pro" pitchFamily="34" charset="-122"/>
                <a:cs typeface="Source Serif Pro" pitchFamily="34" charset="-120"/>
              </a:rPr>
              <a:t>4</a:t>
            </a:r>
            <a:endParaRPr lang="en-US" sz="2550" dirty="0"/>
          </a:p>
        </p:txBody>
      </p:sp>
      <p:sp>
        <p:nvSpPr>
          <p:cNvPr id="23" name="Text 20"/>
          <p:cNvSpPr/>
          <p:nvPr/>
        </p:nvSpPr>
        <p:spPr>
          <a:xfrm>
            <a:off x="7912298" y="6515100"/>
            <a:ext cx="2718197" cy="339685"/>
          </a:xfrm>
          <a:prstGeom prst="rect">
            <a:avLst/>
          </a:prstGeom>
          <a:noFill/>
          <a:ln/>
        </p:spPr>
        <p:txBody>
          <a:bodyPr wrap="none" lIns="0" tIns="0" rIns="0" bIns="0" rtlCol="0" anchor="t"/>
          <a:lstStyle/>
          <a:p>
            <a:pPr algn="l" indent="0" marL="0">
              <a:lnSpc>
                <a:spcPts val="2650"/>
              </a:lnSpc>
              <a:buNone/>
            </a:pPr>
            <a:r>
              <a:rPr lang="en-US" sz="2100" spc="-43" kern="0" dirty="0">
                <a:solidFill>
                  <a:srgbClr val="272525"/>
                </a:solidFill>
                <a:latin typeface="Source Serif Pro" pitchFamily="34" charset="0"/>
                <a:ea typeface="Source Serif Pro" pitchFamily="34" charset="-122"/>
                <a:cs typeface="Source Serif Pro" pitchFamily="34" charset="-120"/>
              </a:rPr>
              <a:t>SQL Queries</a:t>
            </a:r>
            <a:endParaRPr lang="en-US" sz="2100" dirty="0"/>
          </a:p>
        </p:txBody>
      </p:sp>
      <p:sp>
        <p:nvSpPr>
          <p:cNvPr id="24" name="Text 21"/>
          <p:cNvSpPr/>
          <p:nvPr/>
        </p:nvSpPr>
        <p:spPr>
          <a:xfrm>
            <a:off x="7912298" y="6993374"/>
            <a:ext cx="5909429" cy="369689"/>
          </a:xfrm>
          <a:prstGeom prst="rect">
            <a:avLst/>
          </a:prstGeom>
          <a:noFill/>
          <a:ln/>
        </p:spPr>
        <p:txBody>
          <a:bodyPr wrap="none" lIns="0" tIns="0" rIns="0" bIns="0" rtlCol="0" anchor="t"/>
          <a:lstStyle/>
          <a:p>
            <a:pPr algn="l" indent="0" marL="0">
              <a:lnSpc>
                <a:spcPts val="2900"/>
              </a:lnSpc>
              <a:buNone/>
            </a:pPr>
            <a:r>
              <a:rPr lang="en-US" sz="1800" spc="-36" kern="0" dirty="0">
                <a:solidFill>
                  <a:srgbClr val="272525"/>
                </a:solidFill>
                <a:latin typeface="Source Sans Pro" pitchFamily="34" charset="0"/>
                <a:ea typeface="Source Sans Pro" pitchFamily="34" charset="-122"/>
                <a:cs typeface="Source Sans Pro" pitchFamily="34" charset="-120"/>
              </a:rPr>
              <a:t>Development of SQL queries to extract insights.</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968693" y="2632115"/>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Customer Analysis</a:t>
            </a:r>
            <a:endParaRPr lang="en-US" sz="4550" dirty="0"/>
          </a:p>
        </p:txBody>
      </p:sp>
      <p:sp>
        <p:nvSpPr>
          <p:cNvPr id="3" name="Text 1"/>
          <p:cNvSpPr/>
          <p:nvPr/>
        </p:nvSpPr>
        <p:spPr>
          <a:xfrm>
            <a:off x="968693" y="3975259"/>
            <a:ext cx="3321010"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Demographic Distribution</a:t>
            </a:r>
            <a:endParaRPr lang="en-US" sz="2250" dirty="0"/>
          </a:p>
        </p:txBody>
      </p:sp>
      <p:sp>
        <p:nvSpPr>
          <p:cNvPr id="4" name="Text 2"/>
          <p:cNvSpPr/>
          <p:nvPr/>
        </p:nvSpPr>
        <p:spPr>
          <a:xfrm>
            <a:off x="968693" y="4585216"/>
            <a:ext cx="3828931"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Gender, age, location.</a:t>
            </a:r>
            <a:endParaRPr lang="en-US" sz="1900" dirty="0"/>
          </a:p>
        </p:txBody>
      </p:sp>
      <p:sp>
        <p:nvSpPr>
          <p:cNvPr id="5" name="Text 3"/>
          <p:cNvSpPr/>
          <p:nvPr/>
        </p:nvSpPr>
        <p:spPr>
          <a:xfrm>
            <a:off x="5407462" y="397525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Purchase Patterns</a:t>
            </a:r>
            <a:endParaRPr lang="en-US" sz="2250" dirty="0"/>
          </a:p>
        </p:txBody>
      </p:sp>
      <p:sp>
        <p:nvSpPr>
          <p:cNvPr id="6" name="Text 4"/>
          <p:cNvSpPr/>
          <p:nvPr/>
        </p:nvSpPr>
        <p:spPr>
          <a:xfrm>
            <a:off x="5407462" y="4585216"/>
            <a:ext cx="3828931"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Average order value, purchase frequency.</a:t>
            </a:r>
            <a:endParaRPr lang="en-US" sz="1900" dirty="0"/>
          </a:p>
        </p:txBody>
      </p:sp>
      <p:sp>
        <p:nvSpPr>
          <p:cNvPr id="7" name="Text 5"/>
          <p:cNvSpPr/>
          <p:nvPr/>
        </p:nvSpPr>
        <p:spPr>
          <a:xfrm>
            <a:off x="9846231" y="3975259"/>
            <a:ext cx="3047167"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Customer Segmentation</a:t>
            </a:r>
            <a:endParaRPr lang="en-US" sz="2250" dirty="0"/>
          </a:p>
        </p:txBody>
      </p:sp>
      <p:sp>
        <p:nvSpPr>
          <p:cNvPr id="8" name="Text 6"/>
          <p:cNvSpPr/>
          <p:nvPr/>
        </p:nvSpPr>
        <p:spPr>
          <a:xfrm>
            <a:off x="9846231" y="4585216"/>
            <a:ext cx="3828931"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Based on demographics and purchase behavior.</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828437"/>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Sales Analysis</a:t>
            </a:r>
            <a:endParaRPr lang="en-US" sz="4550" dirty="0"/>
          </a:p>
        </p:txBody>
      </p:sp>
      <p:sp>
        <p:nvSpPr>
          <p:cNvPr id="4" name="Shape 1"/>
          <p:cNvSpPr/>
          <p:nvPr/>
        </p:nvSpPr>
        <p:spPr>
          <a:xfrm>
            <a:off x="864037" y="2202418"/>
            <a:ext cx="555427" cy="555427"/>
          </a:xfrm>
          <a:prstGeom prst="roundRect">
            <a:avLst>
              <a:gd name="adj" fmla="val 18669"/>
            </a:avLst>
          </a:prstGeom>
          <a:solidFill>
            <a:srgbClr val="F4D4F7"/>
          </a:solidFill>
          <a:ln w="15240">
            <a:solidFill>
              <a:srgbClr val="DABADD"/>
            </a:solidFill>
            <a:prstDash val="solid"/>
          </a:ln>
        </p:spPr>
      </p:sp>
      <p:sp>
        <p:nvSpPr>
          <p:cNvPr id="5" name="Text 2"/>
          <p:cNvSpPr/>
          <p:nvPr/>
        </p:nvSpPr>
        <p:spPr>
          <a:xfrm>
            <a:off x="1054537" y="2305883"/>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1</a:t>
            </a:r>
            <a:endParaRPr lang="en-US" sz="2700" dirty="0"/>
          </a:p>
        </p:txBody>
      </p:sp>
      <p:sp>
        <p:nvSpPr>
          <p:cNvPr id="6" name="Text 3"/>
          <p:cNvSpPr/>
          <p:nvPr/>
        </p:nvSpPr>
        <p:spPr>
          <a:xfrm>
            <a:off x="1666280" y="2202418"/>
            <a:ext cx="3328511"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Overall Sales Performance</a:t>
            </a:r>
            <a:endParaRPr lang="en-US" sz="2250" dirty="0"/>
          </a:p>
        </p:txBody>
      </p:sp>
      <p:sp>
        <p:nvSpPr>
          <p:cNvPr id="7" name="Text 4"/>
          <p:cNvSpPr/>
          <p:nvPr/>
        </p:nvSpPr>
        <p:spPr>
          <a:xfrm>
            <a:off x="1666280" y="2713673"/>
            <a:ext cx="6613684"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Trends in sales over time.</a:t>
            </a:r>
            <a:endParaRPr lang="en-US" sz="1900" dirty="0"/>
          </a:p>
        </p:txBody>
      </p:sp>
      <p:sp>
        <p:nvSpPr>
          <p:cNvPr id="8" name="Shape 5"/>
          <p:cNvSpPr/>
          <p:nvPr/>
        </p:nvSpPr>
        <p:spPr>
          <a:xfrm>
            <a:off x="864037" y="3633192"/>
            <a:ext cx="555427" cy="555427"/>
          </a:xfrm>
          <a:prstGeom prst="roundRect">
            <a:avLst>
              <a:gd name="adj" fmla="val 18669"/>
            </a:avLst>
          </a:prstGeom>
          <a:solidFill>
            <a:srgbClr val="F4D4F7"/>
          </a:solidFill>
          <a:ln w="15240">
            <a:solidFill>
              <a:srgbClr val="DABADD"/>
            </a:solidFill>
            <a:prstDash val="solid"/>
          </a:ln>
        </p:spPr>
      </p:sp>
      <p:sp>
        <p:nvSpPr>
          <p:cNvPr id="9" name="Text 6"/>
          <p:cNvSpPr/>
          <p:nvPr/>
        </p:nvSpPr>
        <p:spPr>
          <a:xfrm>
            <a:off x="1054537" y="3736658"/>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2</a:t>
            </a:r>
            <a:endParaRPr lang="en-US" sz="2700" dirty="0"/>
          </a:p>
        </p:txBody>
      </p:sp>
      <p:sp>
        <p:nvSpPr>
          <p:cNvPr id="10" name="Text 7"/>
          <p:cNvSpPr/>
          <p:nvPr/>
        </p:nvSpPr>
        <p:spPr>
          <a:xfrm>
            <a:off x="1666280" y="3633192"/>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Sales by Product</a:t>
            </a:r>
            <a:endParaRPr lang="en-US" sz="2250" dirty="0"/>
          </a:p>
        </p:txBody>
      </p:sp>
      <p:sp>
        <p:nvSpPr>
          <p:cNvPr id="11" name="Text 8"/>
          <p:cNvSpPr/>
          <p:nvPr/>
        </p:nvSpPr>
        <p:spPr>
          <a:xfrm>
            <a:off x="1666280" y="4144447"/>
            <a:ext cx="6613684"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Top-performing products by sales quantity and revenue.</a:t>
            </a:r>
            <a:endParaRPr lang="en-US" sz="1900" dirty="0"/>
          </a:p>
        </p:txBody>
      </p:sp>
      <p:sp>
        <p:nvSpPr>
          <p:cNvPr id="12" name="Shape 9"/>
          <p:cNvSpPr/>
          <p:nvPr/>
        </p:nvSpPr>
        <p:spPr>
          <a:xfrm>
            <a:off x="864037" y="5063966"/>
            <a:ext cx="555427" cy="555427"/>
          </a:xfrm>
          <a:prstGeom prst="roundRect">
            <a:avLst>
              <a:gd name="adj" fmla="val 18669"/>
            </a:avLst>
          </a:prstGeom>
          <a:solidFill>
            <a:srgbClr val="F4D4F7"/>
          </a:solidFill>
          <a:ln w="15240">
            <a:solidFill>
              <a:srgbClr val="DABADD"/>
            </a:solidFill>
            <a:prstDash val="solid"/>
          </a:ln>
        </p:spPr>
      </p:sp>
      <p:sp>
        <p:nvSpPr>
          <p:cNvPr id="13" name="Text 10"/>
          <p:cNvSpPr/>
          <p:nvPr/>
        </p:nvSpPr>
        <p:spPr>
          <a:xfrm>
            <a:off x="1054537" y="5167432"/>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3</a:t>
            </a:r>
            <a:endParaRPr lang="en-US" sz="2700" dirty="0"/>
          </a:p>
        </p:txBody>
      </p:sp>
      <p:sp>
        <p:nvSpPr>
          <p:cNvPr id="14" name="Text 11"/>
          <p:cNvSpPr/>
          <p:nvPr/>
        </p:nvSpPr>
        <p:spPr>
          <a:xfrm>
            <a:off x="1666280" y="5063966"/>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Sales by Store</a:t>
            </a:r>
            <a:endParaRPr lang="en-US" sz="2250" dirty="0"/>
          </a:p>
        </p:txBody>
      </p:sp>
      <p:sp>
        <p:nvSpPr>
          <p:cNvPr id="15" name="Text 12"/>
          <p:cNvSpPr/>
          <p:nvPr/>
        </p:nvSpPr>
        <p:spPr>
          <a:xfrm>
            <a:off x="1666280" y="5575221"/>
            <a:ext cx="6613684"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Store performance based on sales data.</a:t>
            </a:r>
            <a:endParaRPr lang="en-US" sz="1900" dirty="0"/>
          </a:p>
        </p:txBody>
      </p:sp>
      <p:sp>
        <p:nvSpPr>
          <p:cNvPr id="16" name="Shape 13"/>
          <p:cNvSpPr/>
          <p:nvPr/>
        </p:nvSpPr>
        <p:spPr>
          <a:xfrm>
            <a:off x="864037" y="6494740"/>
            <a:ext cx="555427" cy="555427"/>
          </a:xfrm>
          <a:prstGeom prst="roundRect">
            <a:avLst>
              <a:gd name="adj" fmla="val 18669"/>
            </a:avLst>
          </a:prstGeom>
          <a:solidFill>
            <a:srgbClr val="F4D4F7"/>
          </a:solidFill>
          <a:ln w="15240">
            <a:solidFill>
              <a:srgbClr val="DABADD"/>
            </a:solidFill>
            <a:prstDash val="solid"/>
          </a:ln>
        </p:spPr>
      </p:sp>
      <p:sp>
        <p:nvSpPr>
          <p:cNvPr id="17" name="Text 14"/>
          <p:cNvSpPr/>
          <p:nvPr/>
        </p:nvSpPr>
        <p:spPr>
          <a:xfrm>
            <a:off x="1054537" y="6598206"/>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4</a:t>
            </a:r>
            <a:endParaRPr lang="en-US" sz="2700" dirty="0"/>
          </a:p>
        </p:txBody>
      </p:sp>
      <p:sp>
        <p:nvSpPr>
          <p:cNvPr id="18" name="Text 15"/>
          <p:cNvSpPr/>
          <p:nvPr/>
        </p:nvSpPr>
        <p:spPr>
          <a:xfrm>
            <a:off x="1666280" y="6494740"/>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Sales by Currency</a:t>
            </a:r>
            <a:endParaRPr lang="en-US" sz="2250" dirty="0"/>
          </a:p>
        </p:txBody>
      </p:sp>
      <p:sp>
        <p:nvSpPr>
          <p:cNvPr id="19" name="Text 16"/>
          <p:cNvSpPr/>
          <p:nvPr/>
        </p:nvSpPr>
        <p:spPr>
          <a:xfrm>
            <a:off x="1666280" y="7005995"/>
            <a:ext cx="6613684"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Impact of currency exchange rates on sales.</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68693" y="2632115"/>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Product Analysis</a:t>
            </a:r>
            <a:endParaRPr lang="en-US" sz="4550" dirty="0"/>
          </a:p>
        </p:txBody>
      </p:sp>
      <p:sp>
        <p:nvSpPr>
          <p:cNvPr id="3" name="Text 1"/>
          <p:cNvSpPr/>
          <p:nvPr/>
        </p:nvSpPr>
        <p:spPr>
          <a:xfrm>
            <a:off x="968693" y="397525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Product Popularity</a:t>
            </a:r>
            <a:endParaRPr lang="en-US" sz="2250" dirty="0"/>
          </a:p>
        </p:txBody>
      </p:sp>
      <p:sp>
        <p:nvSpPr>
          <p:cNvPr id="4" name="Text 2"/>
          <p:cNvSpPr/>
          <p:nvPr/>
        </p:nvSpPr>
        <p:spPr>
          <a:xfrm>
            <a:off x="968693" y="4585216"/>
            <a:ext cx="3828931"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Most and least popular products.</a:t>
            </a:r>
            <a:endParaRPr lang="en-US" sz="1900" dirty="0"/>
          </a:p>
        </p:txBody>
      </p:sp>
      <p:sp>
        <p:nvSpPr>
          <p:cNvPr id="5" name="Text 3"/>
          <p:cNvSpPr/>
          <p:nvPr/>
        </p:nvSpPr>
        <p:spPr>
          <a:xfrm>
            <a:off x="5407462" y="397525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Profitability Analysis</a:t>
            </a:r>
            <a:endParaRPr lang="en-US" sz="2250" dirty="0"/>
          </a:p>
        </p:txBody>
      </p:sp>
      <p:sp>
        <p:nvSpPr>
          <p:cNvPr id="6" name="Text 4"/>
          <p:cNvSpPr/>
          <p:nvPr/>
        </p:nvSpPr>
        <p:spPr>
          <a:xfrm>
            <a:off x="5407462" y="4585216"/>
            <a:ext cx="3828931"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Profit margins across products.</a:t>
            </a:r>
            <a:endParaRPr lang="en-US" sz="1900" dirty="0"/>
          </a:p>
        </p:txBody>
      </p:sp>
      <p:sp>
        <p:nvSpPr>
          <p:cNvPr id="7" name="Text 5"/>
          <p:cNvSpPr/>
          <p:nvPr/>
        </p:nvSpPr>
        <p:spPr>
          <a:xfrm>
            <a:off x="9846231" y="397525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D73AD7"/>
                </a:solidFill>
                <a:latin typeface="Source Serif Pro" pitchFamily="34" charset="0"/>
                <a:ea typeface="Source Serif Pro" pitchFamily="34" charset="-122"/>
                <a:cs typeface="Source Serif Pro" pitchFamily="34" charset="-120"/>
              </a:rPr>
              <a:t>Category Analysis</a:t>
            </a:r>
            <a:endParaRPr lang="en-US" sz="2250" dirty="0"/>
          </a:p>
        </p:txBody>
      </p:sp>
      <p:sp>
        <p:nvSpPr>
          <p:cNvPr id="8" name="Text 6"/>
          <p:cNvSpPr/>
          <p:nvPr/>
        </p:nvSpPr>
        <p:spPr>
          <a:xfrm>
            <a:off x="9846231" y="4585216"/>
            <a:ext cx="3828931" cy="790099"/>
          </a:xfrm>
          <a:prstGeom prst="rect">
            <a:avLst/>
          </a:prstGeom>
          <a:noFill/>
          <a:ln/>
        </p:spPr>
        <p:txBody>
          <a:bodyPr wrap="squar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Sales performance across product categories.</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3" name="Text 0"/>
          <p:cNvSpPr/>
          <p:nvPr/>
        </p:nvSpPr>
        <p:spPr>
          <a:xfrm>
            <a:off x="968693" y="4517708"/>
            <a:ext cx="5809059" cy="726043"/>
          </a:xfrm>
          <a:prstGeom prst="rect">
            <a:avLst/>
          </a:prstGeom>
          <a:noFill/>
          <a:ln/>
        </p:spPr>
        <p:txBody>
          <a:bodyPr wrap="none" lIns="0" tIns="0" rIns="0" bIns="0" rtlCol="0" anchor="t"/>
          <a:lstStyle/>
          <a:p>
            <a:pPr indent="0" marL="0">
              <a:lnSpc>
                <a:spcPts val="5700"/>
              </a:lnSpc>
              <a:buNone/>
            </a:pPr>
            <a:r>
              <a:rPr lang="en-US" sz="4550" spc="-91" kern="0" dirty="0">
                <a:solidFill>
                  <a:srgbClr val="D73AD7"/>
                </a:solidFill>
                <a:latin typeface="Source Serif Pro" pitchFamily="34" charset="0"/>
                <a:ea typeface="Source Serif Pro" pitchFamily="34" charset="-122"/>
                <a:cs typeface="Source Serif Pro" pitchFamily="34" charset="-120"/>
              </a:rPr>
              <a:t>Store Analysis</a:t>
            </a:r>
            <a:endParaRPr lang="en-US" sz="4550" dirty="0"/>
          </a:p>
        </p:txBody>
      </p:sp>
      <p:sp>
        <p:nvSpPr>
          <p:cNvPr id="4" name="Shape 1"/>
          <p:cNvSpPr/>
          <p:nvPr/>
        </p:nvSpPr>
        <p:spPr>
          <a:xfrm>
            <a:off x="968693" y="5891689"/>
            <a:ext cx="555427" cy="555427"/>
          </a:xfrm>
          <a:prstGeom prst="roundRect">
            <a:avLst>
              <a:gd name="adj" fmla="val 18669"/>
            </a:avLst>
          </a:prstGeom>
          <a:solidFill>
            <a:srgbClr val="F4D4F7"/>
          </a:solidFill>
          <a:ln w="15240">
            <a:solidFill>
              <a:srgbClr val="DABADD"/>
            </a:solidFill>
            <a:prstDash val="solid"/>
          </a:ln>
        </p:spPr>
      </p:sp>
      <p:sp>
        <p:nvSpPr>
          <p:cNvPr id="5" name="Text 2"/>
          <p:cNvSpPr/>
          <p:nvPr/>
        </p:nvSpPr>
        <p:spPr>
          <a:xfrm>
            <a:off x="1159193" y="5995154"/>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1</a:t>
            </a:r>
            <a:endParaRPr lang="en-US" sz="2700" dirty="0"/>
          </a:p>
        </p:txBody>
      </p:sp>
      <p:sp>
        <p:nvSpPr>
          <p:cNvPr id="6" name="Text 3"/>
          <p:cNvSpPr/>
          <p:nvPr/>
        </p:nvSpPr>
        <p:spPr>
          <a:xfrm>
            <a:off x="1770936" y="589168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Store Performance</a:t>
            </a:r>
            <a:endParaRPr lang="en-US" sz="2250" dirty="0"/>
          </a:p>
        </p:txBody>
      </p:sp>
      <p:sp>
        <p:nvSpPr>
          <p:cNvPr id="7" name="Text 4"/>
          <p:cNvSpPr/>
          <p:nvPr/>
        </p:nvSpPr>
        <p:spPr>
          <a:xfrm>
            <a:off x="1770936" y="6402943"/>
            <a:ext cx="5420797"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Sales, size, and operational data.</a:t>
            </a:r>
            <a:endParaRPr lang="en-US" sz="1900" dirty="0"/>
          </a:p>
        </p:txBody>
      </p:sp>
      <p:sp>
        <p:nvSpPr>
          <p:cNvPr id="8" name="Shape 5"/>
          <p:cNvSpPr/>
          <p:nvPr/>
        </p:nvSpPr>
        <p:spPr>
          <a:xfrm>
            <a:off x="7438549" y="5891689"/>
            <a:ext cx="555427" cy="555427"/>
          </a:xfrm>
          <a:prstGeom prst="roundRect">
            <a:avLst>
              <a:gd name="adj" fmla="val 18669"/>
            </a:avLst>
          </a:prstGeom>
          <a:solidFill>
            <a:srgbClr val="F4D4F7"/>
          </a:solidFill>
          <a:ln w="15240">
            <a:solidFill>
              <a:srgbClr val="DABADD"/>
            </a:solidFill>
            <a:prstDash val="solid"/>
          </a:ln>
        </p:spPr>
      </p:sp>
      <p:sp>
        <p:nvSpPr>
          <p:cNvPr id="9" name="Text 6"/>
          <p:cNvSpPr/>
          <p:nvPr/>
        </p:nvSpPr>
        <p:spPr>
          <a:xfrm>
            <a:off x="7629049" y="5995154"/>
            <a:ext cx="174308" cy="348496"/>
          </a:xfrm>
          <a:prstGeom prst="rect">
            <a:avLst/>
          </a:prstGeom>
          <a:noFill/>
          <a:ln/>
        </p:spPr>
        <p:txBody>
          <a:bodyPr wrap="none" lIns="0" tIns="0" rIns="0" bIns="0" rtlCol="0" anchor="t"/>
          <a:lstStyle/>
          <a:p>
            <a:pPr algn="ctr" indent="0" marL="0">
              <a:lnSpc>
                <a:spcPts val="2700"/>
              </a:lnSpc>
              <a:buNone/>
            </a:pPr>
            <a:r>
              <a:rPr lang="en-US" sz="2700" spc="-55" kern="0" dirty="0">
                <a:solidFill>
                  <a:srgbClr val="272525"/>
                </a:solidFill>
                <a:latin typeface="Source Serif Pro" pitchFamily="34" charset="0"/>
                <a:ea typeface="Source Serif Pro" pitchFamily="34" charset="-122"/>
                <a:cs typeface="Source Serif Pro" pitchFamily="34" charset="-120"/>
              </a:rPr>
              <a:t>2</a:t>
            </a:r>
            <a:endParaRPr lang="en-US" sz="2700" dirty="0"/>
          </a:p>
        </p:txBody>
      </p:sp>
      <p:sp>
        <p:nvSpPr>
          <p:cNvPr id="10" name="Text 7"/>
          <p:cNvSpPr/>
          <p:nvPr/>
        </p:nvSpPr>
        <p:spPr>
          <a:xfrm>
            <a:off x="8240792" y="5891689"/>
            <a:ext cx="2904530" cy="363141"/>
          </a:xfrm>
          <a:prstGeom prst="rect">
            <a:avLst/>
          </a:prstGeom>
          <a:noFill/>
          <a:ln/>
        </p:spPr>
        <p:txBody>
          <a:bodyPr wrap="none" lIns="0" tIns="0" rIns="0" bIns="0" rtlCol="0" anchor="t"/>
          <a:lstStyle/>
          <a:p>
            <a:pPr indent="0" marL="0">
              <a:lnSpc>
                <a:spcPts val="2850"/>
              </a:lnSpc>
              <a:buNone/>
            </a:pPr>
            <a:r>
              <a:rPr lang="en-US" sz="2250" spc="-46" kern="0" dirty="0">
                <a:solidFill>
                  <a:srgbClr val="272525"/>
                </a:solidFill>
                <a:latin typeface="Source Serif Pro" pitchFamily="34" charset="0"/>
                <a:ea typeface="Source Serif Pro" pitchFamily="34" charset="-122"/>
                <a:cs typeface="Source Serif Pro" pitchFamily="34" charset="-120"/>
              </a:rPr>
              <a:t>Geographical Analysis</a:t>
            </a:r>
            <a:endParaRPr lang="en-US" sz="2250" dirty="0"/>
          </a:p>
        </p:txBody>
      </p:sp>
      <p:sp>
        <p:nvSpPr>
          <p:cNvPr id="11" name="Text 8"/>
          <p:cNvSpPr/>
          <p:nvPr/>
        </p:nvSpPr>
        <p:spPr>
          <a:xfrm>
            <a:off x="8240792" y="6402943"/>
            <a:ext cx="5420797" cy="395049"/>
          </a:xfrm>
          <a:prstGeom prst="rect">
            <a:avLst/>
          </a:prstGeom>
          <a:noFill/>
          <a:ln/>
        </p:spPr>
        <p:txBody>
          <a:bodyPr wrap="none" lIns="0" tIns="0" rIns="0" bIns="0" rtlCol="0" anchor="t"/>
          <a:lstStyle/>
          <a:p>
            <a:pPr indent="0" marL="0">
              <a:lnSpc>
                <a:spcPts val="3100"/>
              </a:lnSpc>
              <a:buNone/>
            </a:pPr>
            <a:r>
              <a:rPr lang="en-US" sz="1900" spc="-39" kern="0" dirty="0">
                <a:solidFill>
                  <a:srgbClr val="272525"/>
                </a:solidFill>
                <a:latin typeface="Source Sans Pro" pitchFamily="34" charset="0"/>
                <a:ea typeface="Source Sans Pro" pitchFamily="34" charset="-122"/>
                <a:cs typeface="Source Sans Pro" pitchFamily="34" charset="-120"/>
              </a:rPr>
              <a:t>Sales distribution by store location.</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2024-09-06T19:53:22Z</dcterms:created>
  <dcterms:modified xsi:type="dcterms:W3CDTF">2024-09-06T19:53:22Z</dcterms:modified>
</cp:coreProperties>
</file>